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75" r:id="rId12"/>
    <p:sldId id="276" r:id="rId13"/>
    <p:sldId id="305" r:id="rId14"/>
    <p:sldId id="265" r:id="rId15"/>
    <p:sldId id="277" r:id="rId16"/>
    <p:sldId id="30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331" r:id="rId25"/>
    <p:sldId id="285" r:id="rId26"/>
    <p:sldId id="286" r:id="rId27"/>
    <p:sldId id="287" r:id="rId28"/>
    <p:sldId id="288" r:id="rId29"/>
    <p:sldId id="289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90" r:id="rId39"/>
    <p:sldId id="307" r:id="rId40"/>
    <p:sldId id="291" r:id="rId41"/>
    <p:sldId id="292" r:id="rId42"/>
    <p:sldId id="298" r:id="rId43"/>
    <p:sldId id="293" r:id="rId44"/>
    <p:sldId id="294" r:id="rId45"/>
    <p:sldId id="295" r:id="rId46"/>
    <p:sldId id="296" r:id="rId47"/>
    <p:sldId id="297" r:id="rId48"/>
    <p:sldId id="300" r:id="rId49"/>
    <p:sldId id="308" r:id="rId50"/>
    <p:sldId id="299" r:id="rId51"/>
    <p:sldId id="301" r:id="rId52"/>
    <p:sldId id="302" r:id="rId53"/>
    <p:sldId id="303" r:id="rId54"/>
    <p:sldId id="304" r:id="rId55"/>
    <p:sldId id="330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32" r:id="rId65"/>
    <p:sldId id="333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34" r:id="rId78"/>
    <p:sldId id="328" r:id="rId79"/>
    <p:sldId id="329" r:id="rId8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41" d="100"/>
          <a:sy n="41" d="100"/>
        </p:scale>
        <p:origin x="70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7" name="TextBox 6"/>
          <p:cNvSpPr txBox="1"/>
          <p:nvPr userDrawn="1"/>
        </p:nvSpPr>
        <p:spPr>
          <a:xfrm>
            <a:off x="8502478" y="0"/>
            <a:ext cx="6415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בס"ד</a:t>
            </a:r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F3351-F0E2-4273-9D2B-C0AF737B1D9E}" type="datetimeFigureOut">
              <a:rPr lang="he-IL" smtClean="0"/>
              <a:pPr/>
              <a:t>אייר/ז'/תשע"ז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88B8-76C5-4F48-9B24-D9B0A1DDF34B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7" name="TextBox 6"/>
          <p:cNvSpPr txBox="1"/>
          <p:nvPr userDrawn="1"/>
        </p:nvSpPr>
        <p:spPr>
          <a:xfrm>
            <a:off x="8502478" y="0"/>
            <a:ext cx="6415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בס"ד</a:t>
            </a:r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מסלולים קצרים ממקור יחיד לכל היעדים</a:t>
            </a:r>
            <a:br>
              <a:rPr lang="he-IL" dirty="0" smtClean="0"/>
            </a:br>
            <a:r>
              <a:rPr lang="he-IL" dirty="0" smtClean="0"/>
              <a:t>מסלולים קצרים מכל המקורות לכל היעדים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מקורות: ד"ר תרצה </a:t>
            </a:r>
            <a:r>
              <a:rPr lang="he-IL" dirty="0" err="1" smtClean="0"/>
              <a:t>הרסט</a:t>
            </a:r>
            <a:r>
              <a:rPr lang="he-IL" dirty="0" smtClean="0"/>
              <a:t>, פרופ' דנה שפירא, ד"ר יוסף פרץ, ד"ר ראובן </a:t>
            </a:r>
            <a:r>
              <a:rPr lang="he-IL" dirty="0" err="1" smtClean="0"/>
              <a:t>קאשי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תכונות המסלול הקצר</a:t>
            </a:r>
            <a:endParaRPr lang="he-I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1772816"/>
            <a:ext cx="7572781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3" y="690563"/>
            <a:ext cx="7305675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764704"/>
            <a:ext cx="759618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מרכיבים בסיסיים של האלגוריתמים למציאת מסלול קצר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אתחול: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48880"/>
            <a:ext cx="3655801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Relaxation</a:t>
            </a:r>
            <a:endParaRPr lang="he-IL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887" y="1867694"/>
            <a:ext cx="63722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137660" y="2964180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3205758"/>
            <a:ext cx="8386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Pi[v]=u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547664" y="2225516"/>
            <a:ext cx="475252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Relax(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u,v,w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rtl="0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(d[v] &gt; d[u]+w(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then</a:t>
            </a:r>
          </a:p>
          <a:p>
            <a:pPr algn="l" rtl="0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d[v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d[u]+w(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rtl="0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[v]=u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/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תכונות של </a:t>
            </a:r>
            <a:r>
              <a:rPr lang="en-US" dirty="0" smtClean="0"/>
              <a:t>relax</a:t>
            </a:r>
            <a:endParaRPr lang="he-IL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28800"/>
            <a:ext cx="67532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48680"/>
            <a:ext cx="7924779" cy="542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תכונות של </a:t>
            </a:r>
            <a:r>
              <a:rPr lang="en-US" dirty="0" smtClean="0"/>
              <a:t>relax</a:t>
            </a:r>
            <a:endParaRPr lang="he-IL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3628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המשך</a:t>
            </a:r>
            <a:endParaRPr lang="he-IL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94385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עצים של שבילים קצרים</a:t>
            </a:r>
            <a:endParaRPr lang="he-IL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8" y="1704975"/>
            <a:ext cx="778192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6431"/>
            <a:ext cx="4896544" cy="665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73056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919163"/>
            <a:ext cx="714375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66675"/>
            <a:ext cx="77152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512" y="2358231"/>
            <a:ext cx="70389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6120680"/>
          </a:xfrm>
        </p:spPr>
        <p:txBody>
          <a:bodyPr>
            <a:normAutofit fontScale="85000" lnSpcReduction="10000"/>
          </a:bodyPr>
          <a:lstStyle/>
          <a:p>
            <a:r>
              <a:rPr lang="he-IL" dirty="0" smtClean="0"/>
              <a:t>הוכחה:</a:t>
            </a:r>
            <a:r>
              <a:rPr lang="he-IL" dirty="0"/>
              <a:t> </a:t>
            </a:r>
            <a:r>
              <a:rPr lang="he-IL" dirty="0" smtClean="0"/>
              <a:t>באינדוקציה על צעדי ה-</a:t>
            </a:r>
            <a:r>
              <a:rPr lang="en-US" dirty="0" smtClean="0"/>
              <a:t>relax</a:t>
            </a:r>
            <a:endParaRPr lang="he-IL" dirty="0" smtClean="0"/>
          </a:p>
          <a:p>
            <a:pPr lvl="1"/>
            <a:r>
              <a:rPr lang="he-IL" dirty="0" smtClean="0"/>
              <a:t>בסיס האינדוקציה: </a:t>
            </a:r>
          </a:p>
          <a:p>
            <a:pPr lvl="2"/>
            <a:r>
              <a:rPr lang="he-IL" dirty="0" smtClean="0"/>
              <a:t>אחרי 0 צעדי </a:t>
            </a:r>
            <a:r>
              <a:rPr lang="en-US" dirty="0" smtClean="0"/>
              <a:t>relax</a:t>
            </a:r>
            <a:r>
              <a:rPr lang="he-IL" dirty="0" smtClean="0"/>
              <a:t>: </a:t>
            </a:r>
            <a:r>
              <a:rPr lang="en-US" dirty="0" smtClean="0"/>
              <a:t>V</a:t>
            </a:r>
            <a:r>
              <a:rPr lang="en-US" dirty="0" smtClean="0">
                <a:sym typeface="Symbol" panose="05050102010706020507" pitchFamily="18" charset="2"/>
              </a:rPr>
              <a:t></a:t>
            </a:r>
            <a:r>
              <a:rPr lang="he-IL" dirty="0" smtClean="0">
                <a:sym typeface="Symbol" panose="05050102010706020507" pitchFamily="18" charset="2"/>
              </a:rPr>
              <a:t> מכיל את </a:t>
            </a:r>
            <a:r>
              <a:rPr lang="en-US" dirty="0" smtClean="0">
                <a:sym typeface="Symbol" panose="05050102010706020507" pitchFamily="18" charset="2"/>
              </a:rPr>
              <a:t>{s}</a:t>
            </a:r>
            <a:r>
              <a:rPr lang="he-IL" dirty="0" smtClean="0">
                <a:sym typeface="Symbol" panose="05050102010706020507" pitchFamily="18" charset="2"/>
              </a:rPr>
              <a:t> בלבד וקיים מסלול (באורך 0</a:t>
            </a:r>
            <a:r>
              <a:rPr lang="en-US" dirty="0" smtClean="0">
                <a:sym typeface="Symbol" panose="05050102010706020507" pitchFamily="18" charset="2"/>
              </a:rPr>
              <a:t>(</a:t>
            </a:r>
            <a:r>
              <a:rPr lang="he-IL" dirty="0" smtClean="0">
                <a:sym typeface="Symbol" panose="05050102010706020507" pitchFamily="18" charset="2"/>
              </a:rPr>
              <a:t> מ-</a:t>
            </a:r>
            <a:r>
              <a:rPr lang="en-US" dirty="0" smtClean="0">
                <a:sym typeface="Symbol" panose="05050102010706020507" pitchFamily="18" charset="2"/>
              </a:rPr>
              <a:t>s</a:t>
            </a:r>
            <a:r>
              <a:rPr lang="he-IL" dirty="0" smtClean="0">
                <a:sym typeface="Symbol" panose="05050102010706020507" pitchFamily="18" charset="2"/>
              </a:rPr>
              <a:t> ל-</a:t>
            </a:r>
            <a:r>
              <a:rPr lang="en-US" dirty="0" smtClean="0">
                <a:sym typeface="Symbol" panose="05050102010706020507" pitchFamily="18" charset="2"/>
              </a:rPr>
              <a:t>s</a:t>
            </a:r>
            <a:r>
              <a:rPr lang="he-IL" dirty="0" smtClean="0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he-IL" dirty="0" smtClean="0">
                <a:sym typeface="Symbol" panose="05050102010706020507" pitchFamily="18" charset="2"/>
              </a:rPr>
              <a:t>צעד האינדוקציה: נניח שהטענה נכונה אחרי </a:t>
            </a:r>
            <a:r>
              <a:rPr lang="en-US" dirty="0" err="1" smtClean="0">
                <a:sym typeface="Symbol" panose="05050102010706020507" pitchFamily="18" charset="2"/>
              </a:rPr>
              <a:t>i</a:t>
            </a:r>
            <a:r>
              <a:rPr lang="he-IL" dirty="0" smtClean="0">
                <a:sym typeface="Symbol" panose="05050102010706020507" pitchFamily="18" charset="2"/>
              </a:rPr>
              <a:t> צעדי </a:t>
            </a:r>
            <a:r>
              <a:rPr lang="en-US" dirty="0" smtClean="0">
                <a:sym typeface="Symbol" panose="05050102010706020507" pitchFamily="18" charset="2"/>
              </a:rPr>
              <a:t>relax 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he-IL" dirty="0" smtClean="0">
                <a:sym typeface="Symbol" panose="05050102010706020507" pitchFamily="18" charset="2"/>
              </a:rPr>
              <a:t> ונוכיח</a:t>
            </a:r>
            <a:r>
              <a:rPr lang="he-IL" dirty="0" smtClean="0"/>
              <a:t> שהיא נכונה אחרי </a:t>
            </a:r>
            <a:r>
              <a:rPr lang="en-US" dirty="0" smtClean="0"/>
              <a:t>i+1</a:t>
            </a:r>
            <a:r>
              <a:rPr lang="he-IL" dirty="0" smtClean="0"/>
              <a:t> צעדים.</a:t>
            </a:r>
          </a:p>
          <a:p>
            <a:pPr lvl="2"/>
            <a:r>
              <a:rPr lang="he-IL" dirty="0" smtClean="0"/>
              <a:t>בצעד ה-</a:t>
            </a:r>
            <a:r>
              <a:rPr lang="en-US" dirty="0" smtClean="0"/>
              <a:t>relax</a:t>
            </a:r>
            <a:r>
              <a:rPr lang="he-IL" dirty="0" smtClean="0"/>
              <a:t> ה-</a:t>
            </a:r>
            <a:r>
              <a:rPr lang="en-US" dirty="0" smtClean="0"/>
              <a:t>i+1</a:t>
            </a:r>
            <a:r>
              <a:rPr lang="he-IL" dirty="0" smtClean="0"/>
              <a:t>  מבצעים </a:t>
            </a:r>
            <a:r>
              <a:rPr lang="en-US" dirty="0" smtClean="0"/>
              <a:t>relax(</a:t>
            </a:r>
            <a:r>
              <a:rPr lang="en-US" dirty="0" err="1" smtClean="0"/>
              <a:t>u,v,w</a:t>
            </a:r>
            <a:r>
              <a:rPr lang="en-US" dirty="0" smtClean="0"/>
              <a:t>)</a:t>
            </a:r>
            <a:r>
              <a:rPr lang="he-IL" dirty="0" smtClean="0"/>
              <a:t>.</a:t>
            </a:r>
          </a:p>
          <a:p>
            <a:pPr lvl="2"/>
            <a:r>
              <a:rPr lang="he-IL" dirty="0" smtClean="0"/>
              <a:t>אם לפני השלב ה-</a:t>
            </a:r>
            <a:r>
              <a:rPr lang="en-US" dirty="0" smtClean="0"/>
              <a:t>i+1 </a:t>
            </a:r>
            <a:r>
              <a:rPr lang="he-IL" dirty="0" smtClean="0"/>
              <a:t> מתקיים </a:t>
            </a:r>
            <a:r>
              <a:rPr lang="en-US" dirty="0" smtClean="0"/>
              <a:t>u</a:t>
            </a:r>
            <a:r>
              <a:rPr lang="en-US" dirty="0" smtClean="0">
                <a:sym typeface="Symbol" panose="05050102010706020507" pitchFamily="18" charset="2"/>
              </a:rPr>
              <a:t></a:t>
            </a:r>
            <a:r>
              <a:rPr lang="en-US" dirty="0"/>
              <a:t> V</a:t>
            </a:r>
            <a:r>
              <a:rPr lang="en-US" dirty="0">
                <a:sym typeface="Symbol" panose="05050102010706020507" pitchFamily="18" charset="2"/>
              </a:rPr>
              <a:t> </a:t>
            </a:r>
            <a:r>
              <a:rPr lang="he-IL" dirty="0" smtClean="0">
                <a:sym typeface="Symbol" panose="05050102010706020507" pitchFamily="18" charset="2"/>
              </a:rPr>
              <a:t>, הרי </a:t>
            </a:r>
            <a:r>
              <a:rPr lang="en-US" dirty="0" smtClean="0">
                <a:sym typeface="Symbol" panose="05050102010706020507" pitchFamily="18" charset="2"/>
              </a:rPr>
              <a:t>d[u]=</a:t>
            </a:r>
            <a:r>
              <a:rPr lang="he-IL" dirty="0" smtClean="0">
                <a:sym typeface="Symbol" panose="05050102010706020507" pitchFamily="18" charset="2"/>
              </a:rPr>
              <a:t> </a:t>
            </a:r>
          </a:p>
          <a:p>
            <a:pPr lvl="3"/>
            <a:r>
              <a:rPr lang="he-IL" dirty="0" smtClean="0">
                <a:sym typeface="Symbol" panose="05050102010706020507" pitchFamily="18" charset="2"/>
              </a:rPr>
              <a:t>ולכן צעד ה-</a:t>
            </a:r>
            <a:r>
              <a:rPr lang="en-US" dirty="0" smtClean="0">
                <a:sym typeface="Symbol" panose="05050102010706020507" pitchFamily="18" charset="2"/>
              </a:rPr>
              <a:t>relax</a:t>
            </a:r>
            <a:r>
              <a:rPr lang="he-IL" dirty="0" smtClean="0">
                <a:sym typeface="Symbol" panose="05050102010706020507" pitchFamily="18" charset="2"/>
              </a:rPr>
              <a:t> לא ישפיע על </a:t>
            </a:r>
            <a:r>
              <a:rPr lang="en-US" dirty="0" smtClean="0">
                <a:sym typeface="Symbol" panose="05050102010706020507" pitchFamily="18" charset="2"/>
              </a:rPr>
              <a:t>d[v]</a:t>
            </a:r>
            <a:r>
              <a:rPr lang="he-IL" dirty="0" smtClean="0">
                <a:sym typeface="Symbol" panose="05050102010706020507" pitchFamily="18" charset="2"/>
              </a:rPr>
              <a:t> ולכן </a:t>
            </a:r>
            <a:r>
              <a:rPr lang="he-IL" dirty="0">
                <a:sym typeface="Symbol" panose="05050102010706020507" pitchFamily="18" charset="2"/>
              </a:rPr>
              <a:t>לא ישנה את </a:t>
            </a:r>
            <a:r>
              <a:rPr lang="en-US" dirty="0"/>
              <a:t>V</a:t>
            </a:r>
            <a:r>
              <a:rPr lang="en-US" dirty="0" smtClean="0">
                <a:sym typeface="Symbol" panose="05050102010706020507" pitchFamily="18" charset="2"/>
              </a:rPr>
              <a:t></a:t>
            </a:r>
            <a:r>
              <a:rPr lang="he-IL" dirty="0" smtClean="0">
                <a:sym typeface="Symbol" panose="05050102010706020507" pitchFamily="18" charset="2"/>
              </a:rPr>
              <a:t>. ולכן הנחת האינדוקציה תמשיך להתקיים אחרי ביצוע ה-</a:t>
            </a:r>
            <a:r>
              <a:rPr lang="en-US" dirty="0" smtClean="0">
                <a:sym typeface="Symbol" panose="05050102010706020507" pitchFamily="18" charset="2"/>
              </a:rPr>
              <a:t>relax</a:t>
            </a:r>
            <a:r>
              <a:rPr lang="he-IL" dirty="0" smtClean="0">
                <a:sym typeface="Symbol" panose="05050102010706020507" pitchFamily="18" charset="2"/>
              </a:rPr>
              <a:t>.</a:t>
            </a:r>
          </a:p>
          <a:p>
            <a:pPr lvl="2"/>
            <a:r>
              <a:rPr lang="he-IL" dirty="0" smtClean="0">
                <a:sym typeface="Symbol" panose="05050102010706020507" pitchFamily="18" charset="2"/>
              </a:rPr>
              <a:t>אחרת, מתקיים </a:t>
            </a:r>
            <a:r>
              <a:rPr lang="en-US" dirty="0" smtClean="0">
                <a:sym typeface="Symbol" panose="05050102010706020507" pitchFamily="18" charset="2"/>
              </a:rPr>
              <a:t>u</a:t>
            </a:r>
            <a:r>
              <a:rPr lang="en-US" dirty="0"/>
              <a:t> V</a:t>
            </a:r>
            <a:r>
              <a:rPr lang="en-US" dirty="0" smtClean="0">
                <a:sym typeface="Symbol" panose="05050102010706020507" pitchFamily="18" charset="2"/>
              </a:rPr>
              <a:t></a:t>
            </a:r>
          </a:p>
          <a:p>
            <a:pPr lvl="3"/>
            <a:r>
              <a:rPr lang="he-IL" dirty="0"/>
              <a:t>על פי הנחת האינדוקציה, קיים מסלול מ-</a:t>
            </a:r>
            <a:r>
              <a:rPr lang="en-US" dirty="0"/>
              <a:t>s</a:t>
            </a:r>
            <a:r>
              <a:rPr lang="he-IL" dirty="0"/>
              <a:t> ל-</a:t>
            </a:r>
            <a:r>
              <a:rPr lang="en-US" dirty="0"/>
              <a:t>u</a:t>
            </a:r>
            <a:r>
              <a:rPr lang="he-IL" dirty="0"/>
              <a:t> לפני ביצוע ה-</a:t>
            </a:r>
            <a:r>
              <a:rPr lang="en-US" dirty="0"/>
              <a:t>relax</a:t>
            </a:r>
            <a:r>
              <a:rPr lang="he-IL" dirty="0" smtClean="0"/>
              <a:t>.</a:t>
            </a:r>
            <a:endParaRPr lang="he-IL" dirty="0" smtClean="0">
              <a:sym typeface="Symbol" panose="05050102010706020507" pitchFamily="18" charset="2"/>
            </a:endParaRPr>
          </a:p>
          <a:p>
            <a:pPr lvl="3"/>
            <a:r>
              <a:rPr lang="he-IL" dirty="0" smtClean="0">
                <a:sym typeface="Symbol" panose="05050102010706020507" pitchFamily="18" charset="2"/>
              </a:rPr>
              <a:t>אם לפני ה-</a:t>
            </a:r>
            <a:r>
              <a:rPr lang="en-US" dirty="0" smtClean="0">
                <a:sym typeface="Symbol" panose="05050102010706020507" pitchFamily="18" charset="2"/>
              </a:rPr>
              <a:t>relax</a:t>
            </a:r>
            <a:r>
              <a:rPr lang="he-IL" dirty="0" smtClean="0">
                <a:sym typeface="Symbol" panose="05050102010706020507" pitchFamily="18" charset="2"/>
              </a:rPr>
              <a:t> ה-</a:t>
            </a:r>
            <a:r>
              <a:rPr lang="en-US" dirty="0" smtClean="0">
                <a:sym typeface="Symbol" panose="05050102010706020507" pitchFamily="18" charset="2"/>
              </a:rPr>
              <a:t>i+1</a:t>
            </a:r>
            <a:r>
              <a:rPr lang="he-IL" dirty="0" smtClean="0">
                <a:sym typeface="Symbol" panose="05050102010706020507" pitchFamily="18" charset="2"/>
              </a:rPr>
              <a:t> מתקיים </a:t>
            </a:r>
            <a:r>
              <a:rPr lang="en-US" dirty="0" smtClean="0">
                <a:sym typeface="Symbol" panose="05050102010706020507" pitchFamily="18" charset="2"/>
              </a:rPr>
              <a:t>v</a:t>
            </a:r>
            <a:r>
              <a:rPr lang="en-US" dirty="0">
                <a:sym typeface="Symbol" panose="05050102010706020507" pitchFamily="18" charset="2"/>
              </a:rPr>
              <a:t> </a:t>
            </a:r>
            <a:r>
              <a:rPr lang="en-US" dirty="0"/>
              <a:t> V</a:t>
            </a:r>
            <a:r>
              <a:rPr lang="en-US" dirty="0" smtClean="0">
                <a:sym typeface="Symbol" panose="05050102010706020507" pitchFamily="18" charset="2"/>
              </a:rPr>
              <a:t></a:t>
            </a:r>
            <a:r>
              <a:rPr lang="he-IL" dirty="0" smtClean="0">
                <a:sym typeface="Symbol" panose="05050102010706020507" pitchFamily="18" charset="2"/>
              </a:rPr>
              <a:t>:</a:t>
            </a:r>
          </a:p>
          <a:p>
            <a:pPr lvl="4"/>
            <a:r>
              <a:rPr lang="he-IL" dirty="0" smtClean="0">
                <a:sym typeface="Symbol" panose="05050102010706020507" pitchFamily="18" charset="2"/>
              </a:rPr>
              <a:t>הרי על פי הנחת האינדוקציה קיים מסלול מ-</a:t>
            </a:r>
            <a:r>
              <a:rPr lang="en-US" dirty="0" smtClean="0">
                <a:sym typeface="Symbol" panose="05050102010706020507" pitchFamily="18" charset="2"/>
              </a:rPr>
              <a:t>s</a:t>
            </a:r>
            <a:r>
              <a:rPr lang="he-IL" dirty="0" smtClean="0">
                <a:sym typeface="Symbol" panose="05050102010706020507" pitchFamily="18" charset="2"/>
              </a:rPr>
              <a:t> ל-</a:t>
            </a:r>
            <a:r>
              <a:rPr lang="en-US" dirty="0" smtClean="0">
                <a:sym typeface="Symbol" panose="05050102010706020507" pitchFamily="18" charset="2"/>
              </a:rPr>
              <a:t>v</a:t>
            </a:r>
            <a:r>
              <a:rPr lang="he-IL" dirty="0" smtClean="0">
                <a:sym typeface="Symbol" panose="05050102010706020507" pitchFamily="18" charset="2"/>
              </a:rPr>
              <a:t>, כנדרש. </a:t>
            </a:r>
          </a:p>
          <a:p>
            <a:pPr lvl="3"/>
            <a:r>
              <a:rPr lang="he-IL" dirty="0" smtClean="0">
                <a:sym typeface="Symbol" panose="05050102010706020507" pitchFamily="18" charset="2"/>
              </a:rPr>
              <a:t>ואם לפני ה-</a:t>
            </a:r>
            <a:r>
              <a:rPr lang="en-US" dirty="0" smtClean="0">
                <a:sym typeface="Symbol" panose="05050102010706020507" pitchFamily="18" charset="2"/>
              </a:rPr>
              <a:t>relax</a:t>
            </a:r>
            <a:r>
              <a:rPr lang="he-IL" dirty="0" smtClean="0">
                <a:sym typeface="Symbol" panose="05050102010706020507" pitchFamily="18" charset="2"/>
              </a:rPr>
              <a:t> ה-</a:t>
            </a:r>
            <a:r>
              <a:rPr lang="en-US" dirty="0" smtClean="0">
                <a:sym typeface="Symbol" panose="05050102010706020507" pitchFamily="18" charset="2"/>
              </a:rPr>
              <a:t>i+1</a:t>
            </a:r>
            <a:r>
              <a:rPr lang="he-IL" dirty="0" smtClean="0">
                <a:sym typeface="Symbol" panose="05050102010706020507" pitchFamily="18" charset="2"/>
              </a:rPr>
              <a:t> התקיים </a:t>
            </a:r>
            <a:r>
              <a:rPr lang="en-US" dirty="0" smtClean="0"/>
              <a:t>v</a:t>
            </a:r>
            <a:r>
              <a:rPr lang="en-US" dirty="0" smtClean="0">
                <a:sym typeface="Symbol" panose="05050102010706020507" pitchFamily="18" charset="2"/>
              </a:rPr>
              <a:t>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dirty="0">
                <a:sym typeface="Symbol" panose="05050102010706020507" pitchFamily="18" charset="2"/>
              </a:rPr>
              <a:t> </a:t>
            </a:r>
            <a:r>
              <a:rPr lang="he-IL" dirty="0" smtClean="0">
                <a:sym typeface="Symbol" panose="05050102010706020507" pitchFamily="18" charset="2"/>
              </a:rPr>
              <a:t>:</a:t>
            </a:r>
          </a:p>
          <a:p>
            <a:pPr lvl="4"/>
            <a:r>
              <a:rPr lang="he-IL" dirty="0" smtClean="0">
                <a:sym typeface="Symbol" panose="05050102010706020507" pitchFamily="18" charset="2"/>
              </a:rPr>
              <a:t>אזי אחרי ביצוע צעד ה-</a:t>
            </a:r>
            <a:r>
              <a:rPr lang="en-US" dirty="0" smtClean="0">
                <a:sym typeface="Symbol" panose="05050102010706020507" pitchFamily="18" charset="2"/>
              </a:rPr>
              <a:t>relax</a:t>
            </a:r>
            <a:r>
              <a:rPr lang="he-IL" dirty="0" smtClean="0">
                <a:sym typeface="Symbol" panose="05050102010706020507" pitchFamily="18" charset="2"/>
              </a:rPr>
              <a:t> יעודכן הערך </a:t>
            </a:r>
            <a:r>
              <a:rPr lang="en-US" dirty="0" smtClean="0">
                <a:sym typeface="Symbol" panose="05050102010706020507" pitchFamily="18" charset="2"/>
              </a:rPr>
              <a:t>d[v]</a:t>
            </a:r>
            <a:r>
              <a:rPr lang="he-IL" dirty="0" smtClean="0">
                <a:sym typeface="Symbol" panose="05050102010706020507" pitchFamily="18" charset="2"/>
              </a:rPr>
              <a:t> להיות ערך סופי, </a:t>
            </a:r>
            <a:r>
              <a:rPr lang="en-US" dirty="0" smtClean="0">
                <a:sym typeface="Symbol" panose="05050102010706020507" pitchFamily="18" charset="2"/>
              </a:rPr>
              <a:t/>
            </a:r>
            <a:br>
              <a:rPr lang="en-US" dirty="0" smtClean="0">
                <a:sym typeface="Symbol" panose="05050102010706020507" pitchFamily="18" charset="2"/>
              </a:rPr>
            </a:br>
            <a:r>
              <a:rPr lang="he-IL" dirty="0" smtClean="0">
                <a:sym typeface="Symbol" panose="05050102010706020507" pitchFamily="18" charset="2"/>
              </a:rPr>
              <a:t>ולכן </a:t>
            </a:r>
            <a:r>
              <a:rPr lang="en-US" dirty="0" smtClean="0"/>
              <a:t>v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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dirty="0">
                <a:sym typeface="Symbol" panose="05050102010706020507" pitchFamily="18" charset="2"/>
              </a:rPr>
              <a:t> </a:t>
            </a:r>
            <a:r>
              <a:rPr lang="he-IL" dirty="0" smtClean="0">
                <a:sym typeface="Symbol" panose="05050102010706020507" pitchFamily="18" charset="2"/>
              </a:rPr>
              <a:t>, </a:t>
            </a:r>
          </a:p>
          <a:p>
            <a:pPr lvl="4"/>
            <a:r>
              <a:rPr lang="he-IL" dirty="0" smtClean="0">
                <a:sym typeface="Symbol" panose="05050102010706020507" pitchFamily="18" charset="2"/>
              </a:rPr>
              <a:t>אבל על פי הנחת האינדוקציה קיים מסלול מ-</a:t>
            </a:r>
            <a:r>
              <a:rPr lang="en-US" dirty="0" smtClean="0">
                <a:sym typeface="Symbol" panose="05050102010706020507" pitchFamily="18" charset="2"/>
              </a:rPr>
              <a:t>s </a:t>
            </a:r>
            <a:r>
              <a:rPr lang="he-IL" dirty="0" smtClean="0">
                <a:sym typeface="Symbol" panose="05050102010706020507" pitchFamily="18" charset="2"/>
              </a:rPr>
              <a:t> ל-</a:t>
            </a:r>
            <a:r>
              <a:rPr lang="en-US" dirty="0" smtClean="0">
                <a:sym typeface="Symbol" panose="05050102010706020507" pitchFamily="18" charset="2"/>
              </a:rPr>
              <a:t>u</a:t>
            </a:r>
            <a:r>
              <a:rPr lang="he-IL" dirty="0" smtClean="0">
                <a:sym typeface="Symbol" panose="05050102010706020507" pitchFamily="18" charset="2"/>
              </a:rPr>
              <a:t>, ולכן קיים גם מסלול מ-</a:t>
            </a:r>
            <a:r>
              <a:rPr lang="en-US" dirty="0" smtClean="0">
                <a:sym typeface="Symbol" panose="05050102010706020507" pitchFamily="18" charset="2"/>
              </a:rPr>
              <a:t>  s</a:t>
            </a:r>
            <a:r>
              <a:rPr lang="he-IL" dirty="0" smtClean="0">
                <a:sym typeface="Symbol" panose="05050102010706020507" pitchFamily="18" charset="2"/>
              </a:rPr>
              <a:t>ל-</a:t>
            </a:r>
            <a:r>
              <a:rPr lang="en-US" dirty="0" smtClean="0">
                <a:sym typeface="Symbol" panose="05050102010706020507" pitchFamily="18" charset="2"/>
              </a:rPr>
              <a:t>v</a:t>
            </a:r>
            <a:r>
              <a:rPr lang="he-IL" dirty="0" smtClean="0">
                <a:sym typeface="Symbol" panose="05050102010706020507" pitchFamily="18" charset="2"/>
              </a:rPr>
              <a:t>. (המסלול שעובר מ-</a:t>
            </a:r>
            <a:r>
              <a:rPr lang="en-US" dirty="0" smtClean="0">
                <a:sym typeface="Symbol" panose="05050102010706020507" pitchFamily="18" charset="2"/>
              </a:rPr>
              <a:t>s </a:t>
            </a:r>
            <a:r>
              <a:rPr lang="he-IL" dirty="0" smtClean="0">
                <a:sym typeface="Symbol" panose="05050102010706020507" pitchFamily="18" charset="2"/>
              </a:rPr>
              <a:t> ל-</a:t>
            </a:r>
            <a:r>
              <a:rPr lang="en-US" dirty="0" smtClean="0">
                <a:sym typeface="Symbol" panose="05050102010706020507" pitchFamily="18" charset="2"/>
              </a:rPr>
              <a:t>u</a:t>
            </a:r>
            <a:r>
              <a:rPr lang="he-IL" dirty="0" smtClean="0">
                <a:sym typeface="Symbol" panose="05050102010706020507" pitchFamily="18" charset="2"/>
              </a:rPr>
              <a:t> ואח"כ משתמש בקשת </a:t>
            </a:r>
            <a:r>
              <a:rPr lang="en-US" dirty="0" smtClean="0">
                <a:sym typeface="Symbol" panose="05050102010706020507" pitchFamily="18" charset="2"/>
              </a:rPr>
              <a:t>(</a:t>
            </a:r>
            <a:r>
              <a:rPr lang="en-US" dirty="0" err="1" smtClean="0">
                <a:sym typeface="Symbol" panose="05050102010706020507" pitchFamily="18" charset="2"/>
              </a:rPr>
              <a:t>u,v</a:t>
            </a:r>
            <a:r>
              <a:rPr lang="en-US" dirty="0" smtClean="0">
                <a:sym typeface="Symbol" panose="05050102010706020507" pitchFamily="18" charset="2"/>
              </a:rPr>
              <a:t>)</a:t>
            </a:r>
            <a:r>
              <a:rPr lang="he-IL" dirty="0" smtClean="0">
                <a:sym typeface="Symbol" panose="05050102010706020507" pitchFamily="18" charset="2"/>
              </a:rPr>
              <a:t>, כנדרש. </a:t>
            </a:r>
          </a:p>
        </p:txBody>
      </p:sp>
    </p:spTree>
    <p:extLst>
      <p:ext uri="{BB962C8B-B14F-4D97-AF65-F5344CB8AC3E}">
        <p14:creationId xmlns:p14="http://schemas.microsoft.com/office/powerpoint/2010/main" val="600040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3" y="895350"/>
            <a:ext cx="730567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23975"/>
            <a:ext cx="68580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80728"/>
            <a:ext cx="677227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763" y="566738"/>
            <a:ext cx="6848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552450"/>
            <a:ext cx="802005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הגדרת הבעיה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8077293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</a:t>
            </a:r>
            <a:endParaRPr lang="he-I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6934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915816" y="3068960"/>
            <a:ext cx="12121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</a:t>
            </a:r>
            <a:r>
              <a:rPr lang="en-US" dirty="0" smtClean="0"/>
              <a:t>[v]=</a:t>
            </a:r>
            <a:r>
              <a:rPr lang="en-US" sz="1400" dirty="0" smtClean="0"/>
              <a:t>NULL</a:t>
            </a:r>
            <a:r>
              <a:rPr lang="en-US" dirty="0" smtClean="0"/>
              <a:t>;</a:t>
            </a:r>
            <a:endParaRPr lang="he-IL" dirty="0"/>
          </a:p>
        </p:txBody>
      </p:sp>
      <p:sp>
        <p:nvSpPr>
          <p:cNvPr id="4" name="מלבן 3"/>
          <p:cNvSpPr/>
          <p:nvPr/>
        </p:nvSpPr>
        <p:spPr>
          <a:xfrm>
            <a:off x="899592" y="5805264"/>
            <a:ext cx="5400600" cy="38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556792"/>
            <a:ext cx="4392488" cy="531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1556792"/>
            <a:ext cx="34671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99592" y="2204864"/>
            <a:ext cx="811440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50" dirty="0">
                <a:sym typeface="Symbol" panose="05050102010706020507" pitchFamily="18" charset="2"/>
              </a:rPr>
              <a:t></a:t>
            </a:r>
            <a:r>
              <a:rPr lang="en-US" sz="1050" dirty="0" smtClean="0"/>
              <a:t>[v]=</a:t>
            </a:r>
            <a:r>
              <a:rPr lang="en-US" sz="900" dirty="0" smtClean="0"/>
              <a:t>NULL</a:t>
            </a:r>
            <a:r>
              <a:rPr lang="en-US" sz="1050" dirty="0" smtClean="0"/>
              <a:t>;</a:t>
            </a:r>
            <a:endParaRPr lang="he-IL" sz="1050" dirty="0"/>
          </a:p>
        </p:txBody>
      </p:sp>
      <p:sp>
        <p:nvSpPr>
          <p:cNvPr id="3" name="מלבן 2"/>
          <p:cNvSpPr/>
          <p:nvPr/>
        </p:nvSpPr>
        <p:spPr>
          <a:xfrm>
            <a:off x="0" y="3501008"/>
            <a:ext cx="291581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 - המשך</a:t>
            </a:r>
            <a:endParaRPr lang="he-IL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532054" cy="516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אלגוריתם </a:t>
            </a:r>
            <a:r>
              <a:rPr lang="he-IL" dirty="0" err="1" smtClean="0"/>
              <a:t>דיקסטרה</a:t>
            </a:r>
            <a:r>
              <a:rPr lang="he-IL" dirty="0" smtClean="0"/>
              <a:t> - נכונות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31462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נכונות - המשך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992888" cy="504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נכונות - המשך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23462" cy="473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מדוע </a:t>
            </a:r>
            <a:r>
              <a:rPr lang="he-IL" dirty="0" err="1" smtClean="0"/>
              <a:t>דיקסטרה</a:t>
            </a:r>
            <a:r>
              <a:rPr lang="he-IL" dirty="0" smtClean="0"/>
              <a:t> לא בהכרח יחזיר פתרון </a:t>
            </a:r>
            <a:r>
              <a:rPr lang="he-IL" dirty="0" err="1" smtClean="0"/>
              <a:t>אופטימלי</a:t>
            </a:r>
            <a:r>
              <a:rPr lang="he-IL" dirty="0" smtClean="0"/>
              <a:t> בגרף שיש בו משקולות שליליים?</a:t>
            </a:r>
            <a:endParaRPr lang="he-IL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8383726" cy="459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8788178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כותרת 1"/>
          <p:cNvSpPr>
            <a:spLocks noGrp="1"/>
          </p:cNvSpPr>
          <p:nvPr>
            <p:ph type="title"/>
          </p:nvPr>
        </p:nvSpPr>
        <p:spPr>
          <a:xfrm>
            <a:off x="279289" y="22523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זמן ריצה של </a:t>
            </a:r>
            <a:r>
              <a:rPr lang="he-IL" dirty="0" err="1" smtClean="0"/>
              <a:t>דייקסטרה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55322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/>
              <a:t>ומה כאשר גרף עם משקולות שליליות?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אלגוריתם בלמן-פורד מוצא מסלולים קצרים גם בגרף כזה.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388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גרסאות שונות</a:t>
            </a:r>
            <a:endParaRPr lang="he-IL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57350"/>
            <a:ext cx="652462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אלגוריתם בלמן-פורד</a:t>
            </a:r>
            <a:endParaRPr lang="he-IL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772834" cy="399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4904" y="5375736"/>
            <a:ext cx="705946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Relax(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u,v,w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rtl="0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(d[v] &gt; d[u]+w(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then</a:t>
            </a:r>
          </a:p>
          <a:p>
            <a:pPr algn="l" rtl="0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d[v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d[u]+w(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rtl="0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[v]=u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/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אלגוריתם בלמן-פורד: זמן ריצה</a:t>
            </a:r>
            <a:endParaRPr lang="he-IL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8309444" cy="437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301208"/>
            <a:ext cx="757118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Relax(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u,v,w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rtl="0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(d[v] &gt; d[u]+w(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then</a:t>
            </a:r>
          </a:p>
          <a:p>
            <a:pPr algn="l" rtl="0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d[v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d[u]+w(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rtl="0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[v]=u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/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עקרון האלגוריתם</a:t>
            </a:r>
            <a:endParaRPr lang="he-IL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44824"/>
            <a:ext cx="5562785" cy="405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719138"/>
            <a:ext cx="69342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הוכחה</a:t>
            </a:r>
            <a:endParaRPr lang="he-IL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64960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667125"/>
            <a:ext cx="676275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7574797" cy="425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מקרה 2</a:t>
            </a:r>
            <a:endParaRPr lang="he-IL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398439" cy="361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 </a:t>
            </a:r>
            <a:endParaRPr lang="he-IL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772816"/>
            <a:ext cx="4272967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548680"/>
            <a:ext cx="4680520" cy="603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/>
              <a:t>מקרה מיוחד: גרף מכוון ללא מעגלים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עם או בלי קשתות שליליות: קיים אלגוריתם יעיל יותר למציאת מרחקים קצרים מנקודת מוצא </a:t>
            </a:r>
            <a:r>
              <a:rPr lang="en-US" dirty="0" smtClean="0"/>
              <a:t>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374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צלעות עם משקל שלילי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556792"/>
            <a:ext cx="5202907" cy="497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</a:t>
            </a:r>
            <a:r>
              <a:rPr lang="en-US" dirty="0"/>
              <a:t> </a:t>
            </a:r>
            <a:r>
              <a:rPr lang="en-US" dirty="0" smtClean="0"/>
              <a:t>Shortest Path</a:t>
            </a:r>
            <a:endParaRPr lang="he-IL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916832"/>
            <a:ext cx="68675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Shortest Path</a:t>
            </a:r>
            <a:endParaRPr lang="he-IL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9147120" cy="3518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</a:t>
            </a:r>
            <a:endParaRPr lang="he-IL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75817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שבילים קצרים ביותר בגרף מכוון ללא מעגלים</a:t>
            </a:r>
            <a:endParaRPr lang="he-IL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63912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הוכחה</a:t>
            </a:r>
            <a:endParaRPr lang="he-IL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44824"/>
            <a:ext cx="64579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שימוש של האלגוריתם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171" y="1700808"/>
            <a:ext cx="8888591" cy="26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4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/>
              <a:t>מסלולים קצרים מכל מקור לכל יעד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מקור השקפים: ד"ר ראובן </a:t>
            </a:r>
            <a:r>
              <a:rPr lang="he-IL" dirty="0" err="1" smtClean="0"/>
              <a:t>קאשי</a:t>
            </a:r>
            <a:r>
              <a:rPr lang="he-IL" dirty="0" smtClean="0"/>
              <a:t>, ד"ר תרצה </a:t>
            </a:r>
            <a:r>
              <a:rPr lang="he-IL" dirty="0" err="1" smtClean="0"/>
              <a:t>הרסט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59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הגדרת הבעיה</a:t>
            </a:r>
            <a:endParaRPr lang="he-IL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84784"/>
            <a:ext cx="4248472" cy="522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89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620688"/>
            <a:ext cx="5832177" cy="612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72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זמן ריצה</a:t>
            </a:r>
            <a:endParaRPr lang="he-IL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276872"/>
            <a:ext cx="6701049" cy="2853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50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מעגל עם סכום משקולות שלילי</a:t>
            </a:r>
            <a:endParaRPr 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613" y="1743075"/>
            <a:ext cx="69627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89640"/>
            <a:ext cx="4968552" cy="62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0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נוסחה רקורסיבית</a:t>
            </a:r>
            <a:endParaRPr lang="he-IL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00808"/>
            <a:ext cx="70008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36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נוסחה רקורסיבית</a:t>
            </a:r>
            <a:endParaRPr lang="he-IL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72" y="1988840"/>
            <a:ext cx="8649628" cy="316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941168"/>
            <a:ext cx="70770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1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173216" y="620688"/>
            <a:ext cx="3970784" cy="1426170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אלגוריתם </a:t>
            </a:r>
            <a:r>
              <a:rPr lang="he-IL" dirty="0" err="1" smtClean="0"/>
              <a:t>פלויד</a:t>
            </a:r>
            <a:r>
              <a:rPr lang="he-IL" dirty="0" smtClean="0"/>
              <a:t>-</a:t>
            </a:r>
            <a:r>
              <a:rPr lang="he-IL" dirty="0" err="1" smtClean="0"/>
              <a:t>וורשל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-99391"/>
            <a:ext cx="4921696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אלגוריתם </a:t>
            </a:r>
            <a:r>
              <a:rPr lang="he-IL" dirty="0" err="1" smtClean="0"/>
              <a:t>פלויד</a:t>
            </a:r>
            <a:r>
              <a:rPr lang="he-IL" dirty="0" smtClean="0"/>
              <a:t>-</a:t>
            </a:r>
            <a:r>
              <a:rPr lang="he-IL" dirty="0" err="1" smtClean="0"/>
              <a:t>וורשל</a:t>
            </a:r>
            <a:endParaRPr lang="he-IL" dirty="0"/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44824"/>
            <a:ext cx="5430804" cy="424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903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אלגוריתם </a:t>
            </a:r>
            <a:r>
              <a:rPr lang="he-IL" dirty="0" err="1" smtClean="0"/>
              <a:t>פלויד</a:t>
            </a:r>
            <a:r>
              <a:rPr lang="he-IL" dirty="0" smtClean="0"/>
              <a:t>-</a:t>
            </a:r>
            <a:r>
              <a:rPr lang="he-IL" dirty="0" err="1" smtClean="0"/>
              <a:t>וורשל</a:t>
            </a:r>
            <a:endParaRPr lang="he-IL" dirty="0"/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44824"/>
            <a:ext cx="5430804" cy="424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73252" y="2348880"/>
            <a:ext cx="563449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 smtClean="0"/>
              <a:t>if </a:t>
            </a:r>
            <a:r>
              <a:rPr lang="en-US" dirty="0" err="1"/>
              <a:t>i</a:t>
            </a:r>
            <a:r>
              <a:rPr lang="en-US" dirty="0"/>
              <a:t>&lt;&gt;j and w(</a:t>
            </a:r>
            <a:r>
              <a:rPr lang="en-US" dirty="0" err="1"/>
              <a:t>i,j</a:t>
            </a:r>
            <a:r>
              <a:rPr lang="en-US" dirty="0" smtClean="0"/>
              <a:t>)&lt;∞ then </a:t>
            </a:r>
            <a:r>
              <a:rPr lang="en-US" dirty="0"/>
              <a:t>∏</a:t>
            </a:r>
            <a:r>
              <a:rPr lang="en-US" baseline="30000" dirty="0"/>
              <a:t>(0)</a:t>
            </a:r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 smtClean="0"/>
              <a:t>)=</a:t>
            </a:r>
            <a:r>
              <a:rPr lang="en-US" dirty="0" err="1" smtClean="0"/>
              <a:t>i</a:t>
            </a:r>
            <a:r>
              <a:rPr lang="en-US" dirty="0" smtClean="0"/>
              <a:t>, otherwise ∏</a:t>
            </a:r>
            <a:r>
              <a:rPr lang="en-US" baseline="30000" dirty="0"/>
              <a:t>(0) </a:t>
            </a:r>
            <a:r>
              <a:rPr lang="en-US" dirty="0" smtClean="0"/>
              <a:t>(</a:t>
            </a:r>
            <a:r>
              <a:rPr lang="en-US" dirty="0" err="1"/>
              <a:t>i,j</a:t>
            </a:r>
            <a:r>
              <a:rPr lang="en-US" dirty="0"/>
              <a:t>)</a:t>
            </a:r>
            <a:r>
              <a:rPr lang="en-US" dirty="0" smtClean="0"/>
              <a:t>=nil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5085184"/>
            <a:ext cx="401744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 smtClean="0"/>
              <a:t>If (</a:t>
            </a:r>
            <a:r>
              <a:rPr lang="en-US" dirty="0" err="1" smtClean="0"/>
              <a:t>Dij</a:t>
            </a:r>
            <a:r>
              <a:rPr lang="en-US" baseline="30000" dirty="0" smtClean="0"/>
              <a:t>(k-1)</a:t>
            </a:r>
            <a:r>
              <a:rPr lang="en-US" dirty="0" smtClean="0"/>
              <a:t> &lt;= </a:t>
            </a:r>
            <a:r>
              <a:rPr lang="en-US" dirty="0" err="1" smtClean="0"/>
              <a:t>Dik</a:t>
            </a:r>
            <a:r>
              <a:rPr lang="en-US" baseline="30000" dirty="0"/>
              <a:t>(k-1)</a:t>
            </a:r>
            <a:r>
              <a:rPr lang="en-US" dirty="0" smtClean="0"/>
              <a:t>+</a:t>
            </a:r>
            <a:r>
              <a:rPr lang="en-US" dirty="0" err="1" smtClean="0"/>
              <a:t>Dkj</a:t>
            </a:r>
            <a:r>
              <a:rPr lang="en-US" baseline="30000" dirty="0"/>
              <a:t>(k-1</a:t>
            </a:r>
            <a:r>
              <a:rPr lang="en-US" baseline="30000" dirty="0" smtClean="0"/>
              <a:t>)</a:t>
            </a:r>
            <a:r>
              <a:rPr lang="en-US" dirty="0" smtClean="0"/>
              <a:t>) </a:t>
            </a:r>
            <a:r>
              <a:rPr lang="en-US" dirty="0"/>
              <a:t>∏</a:t>
            </a:r>
            <a:r>
              <a:rPr lang="en-US" dirty="0" smtClean="0"/>
              <a:t> </a:t>
            </a:r>
            <a:r>
              <a:rPr lang="en-US" dirty="0" err="1" smtClean="0"/>
              <a:t>ij</a:t>
            </a:r>
            <a:r>
              <a:rPr lang="en-US" baseline="30000" dirty="0" smtClean="0"/>
              <a:t>(k) =</a:t>
            </a:r>
            <a:r>
              <a:rPr lang="en-US" dirty="0" smtClean="0"/>
              <a:t>∏ </a:t>
            </a:r>
            <a:r>
              <a:rPr lang="en-US" dirty="0" err="1" smtClean="0"/>
              <a:t>ij</a:t>
            </a:r>
            <a:r>
              <a:rPr lang="en-US" baseline="30000" dirty="0" smtClean="0"/>
              <a:t>(k-1) </a:t>
            </a:r>
            <a:endParaRPr lang="he-IL" dirty="0"/>
          </a:p>
          <a:p>
            <a:pPr algn="l" rtl="0"/>
            <a:r>
              <a:rPr lang="en-US" dirty="0" smtClean="0"/>
              <a:t>Else </a:t>
            </a:r>
            <a:r>
              <a:rPr lang="en-US" dirty="0"/>
              <a:t>∏</a:t>
            </a:r>
            <a:r>
              <a:rPr lang="en-US" dirty="0" smtClean="0"/>
              <a:t> </a:t>
            </a:r>
            <a:r>
              <a:rPr lang="en-US" dirty="0" err="1"/>
              <a:t>ij</a:t>
            </a:r>
            <a:r>
              <a:rPr lang="en-US" baseline="30000" dirty="0"/>
              <a:t>(k) </a:t>
            </a:r>
            <a:r>
              <a:rPr lang="en-US" dirty="0" smtClean="0"/>
              <a:t>= </a:t>
            </a:r>
            <a:r>
              <a:rPr lang="en-US" dirty="0"/>
              <a:t>∏</a:t>
            </a:r>
            <a:r>
              <a:rPr lang="en-US" dirty="0" smtClean="0"/>
              <a:t> </a:t>
            </a:r>
            <a:r>
              <a:rPr lang="en-US" dirty="0" err="1" smtClean="0"/>
              <a:t>kj</a:t>
            </a:r>
            <a:r>
              <a:rPr lang="en-US" baseline="30000" dirty="0" smtClean="0"/>
              <a:t>(k-1)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134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הסבר האלגוריתם</a:t>
            </a:r>
            <a:endParaRPr lang="he-IL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844824"/>
            <a:ext cx="4704275" cy="451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3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</a:t>
            </a:r>
            <a:endParaRPr lang="he-IL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772816"/>
            <a:ext cx="3840063" cy="469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78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דוגמת הרצה</a:t>
            </a:r>
            <a:endParaRPr lang="he-IL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556792"/>
            <a:ext cx="4183381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9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דוגמת הרצה</a:t>
            </a:r>
            <a:endParaRPr lang="he-IL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412776"/>
            <a:ext cx="4032448" cy="5547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4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 smtClean="0"/>
              <a:t>יצוג</a:t>
            </a:r>
            <a:r>
              <a:rPr lang="he-IL" dirty="0" smtClean="0"/>
              <a:t> של מסלולים קצרים ביותר</a:t>
            </a:r>
            <a:endParaRPr 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705802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</a:t>
            </a:r>
            <a:endParaRPr lang="he-IL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7" y="1506670"/>
            <a:ext cx="3672408" cy="522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38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נכונות אלגוריתם </a:t>
            </a:r>
            <a:r>
              <a:rPr lang="he-IL" dirty="0" err="1" smtClean="0"/>
              <a:t>פלויד</a:t>
            </a:r>
            <a:r>
              <a:rPr lang="he-IL" dirty="0" smtClean="0"/>
              <a:t>-</a:t>
            </a:r>
            <a:r>
              <a:rPr lang="he-IL" dirty="0" err="1" smtClean="0"/>
              <a:t>וורשל</a:t>
            </a:r>
            <a:endParaRPr lang="he-IL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29571"/>
            <a:ext cx="3981921" cy="532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83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המשך</a:t>
            </a:r>
            <a:endParaRPr lang="he-IL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556792"/>
            <a:ext cx="3909913" cy="496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6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60648"/>
            <a:ext cx="5283011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2722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 smtClean="0"/>
              <a:t>סיבוכיות</a:t>
            </a:r>
            <a:r>
              <a:rPr lang="he-IL" dirty="0" smtClean="0"/>
              <a:t> </a:t>
            </a:r>
            <a:r>
              <a:rPr lang="he-IL" dirty="0" err="1" smtClean="0"/>
              <a:t>פלויד</a:t>
            </a:r>
            <a:r>
              <a:rPr lang="he-IL" dirty="0" smtClean="0"/>
              <a:t>-</a:t>
            </a:r>
            <a:r>
              <a:rPr lang="he-IL" dirty="0" err="1" smtClean="0"/>
              <a:t>וורשל</a:t>
            </a:r>
            <a:endParaRPr lang="he-IL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88840"/>
            <a:ext cx="5464572" cy="371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27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כאשר האלגוריתם מופעל על גרף עם מעגל שלילי....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2400" dirty="0" smtClean="0"/>
              <a:t>במקרה זה, המטריצה שתתקבל תכיל ערך שלילי/ערכים שליליים באלכסון הראשי.</a:t>
            </a:r>
          </a:p>
          <a:p>
            <a:r>
              <a:rPr lang="he-IL" sz="2400" dirty="0" err="1" smtClean="0"/>
              <a:t>מכיון</a:t>
            </a:r>
            <a:r>
              <a:rPr lang="he-IL" sz="2400" dirty="0" smtClean="0"/>
              <a:t> שמעגל שלילי, משמעו שקיים מסלול </a:t>
            </a:r>
            <a:r>
              <a:rPr lang="he-IL" sz="2400" dirty="0" err="1" smtClean="0"/>
              <a:t>מקודקוד</a:t>
            </a:r>
            <a:r>
              <a:rPr lang="he-IL" sz="2400" dirty="0" smtClean="0"/>
              <a:t> מסוים לאותו </a:t>
            </a:r>
            <a:r>
              <a:rPr lang="he-IL" sz="2400" dirty="0" err="1" smtClean="0"/>
              <a:t>קודקוד</a:t>
            </a:r>
            <a:r>
              <a:rPr lang="he-IL" sz="2400" dirty="0" smtClean="0"/>
              <a:t>, שמכיל בתוכו חלק מתחנות הביניים האפשריות או את כולן, וסכום המשקולות שלו הוא שלילי</a:t>
            </a:r>
            <a:r>
              <a:rPr lang="he-IL" sz="2400" dirty="0"/>
              <a:t>. </a:t>
            </a:r>
            <a:endParaRPr lang="he-IL" sz="2400" dirty="0" smtClean="0"/>
          </a:p>
          <a:p>
            <a:r>
              <a:rPr lang="he-IL" sz="2400" dirty="0" smtClean="0"/>
              <a:t>ולכן המעגל יימצא במהלך ההפעלה של האלגוריתם, באמצעות ערך שלילי באיזשהו מסלול </a:t>
            </a:r>
            <a:r>
              <a:rPr lang="he-IL" sz="2400" dirty="0" err="1" smtClean="0"/>
              <a:t>מקודקוד</a:t>
            </a:r>
            <a:r>
              <a:rPr lang="he-IL" sz="2400" dirty="0" smtClean="0"/>
              <a:t> לעצמו.</a:t>
            </a:r>
          </a:p>
          <a:p>
            <a:r>
              <a:rPr lang="he-IL" sz="2400" b="1" dirty="0" smtClean="0"/>
              <a:t>כמובן שבמקרה כזה, אורך המסלול הקצר ביותר אינו מוגדר, כי אפשר ללכת לאורך האלכסון אינסוף פעמים.</a:t>
            </a:r>
          </a:p>
          <a:p>
            <a:endParaRPr lang="he-IL" sz="2400" dirty="0"/>
          </a:p>
          <a:p>
            <a:r>
              <a:rPr lang="he-IL" sz="2400" i="1" dirty="0" smtClean="0"/>
              <a:t>תרגיל: הוסיפו לאלגוריתם בדיקה לוודא האם קיים בגרף מעגל שלילי.</a:t>
            </a:r>
            <a:endParaRPr lang="he-IL" sz="2400" i="1" dirty="0"/>
          </a:p>
        </p:txBody>
      </p:sp>
    </p:spTree>
    <p:extLst>
      <p:ext uri="{BB962C8B-B14F-4D97-AF65-F5344CB8AC3E}">
        <p14:creationId xmlns:p14="http://schemas.microsoft.com/office/powerpoint/2010/main" val="23387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דוגמא לגרף עם מעגל שלילי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18" y="1772816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4860032" y="3140968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C</a:t>
            </a:r>
            <a:endParaRPr lang="he-IL" dirty="0"/>
          </a:p>
        </p:txBody>
      </p:sp>
      <p:sp>
        <p:nvSpPr>
          <p:cNvPr id="17" name="TextBox 16"/>
          <p:cNvSpPr txBox="1"/>
          <p:nvPr/>
        </p:nvSpPr>
        <p:spPr>
          <a:xfrm>
            <a:off x="2615353" y="2236222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3077834" y="4449307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3977934" y="1772816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2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5264460" y="2529154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4</a:t>
            </a:r>
            <a:endParaRPr lang="he-IL" dirty="0"/>
          </a:p>
        </p:txBody>
      </p:sp>
      <p:sp>
        <p:nvSpPr>
          <p:cNvPr id="21" name="TextBox 20"/>
          <p:cNvSpPr txBox="1"/>
          <p:nvPr/>
        </p:nvSpPr>
        <p:spPr>
          <a:xfrm>
            <a:off x="4103948" y="3885184"/>
            <a:ext cx="396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-3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2267744" y="3388350"/>
            <a:ext cx="504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-2</a:t>
            </a:r>
            <a:endParaRPr lang="he-IL" dirty="0"/>
          </a:p>
        </p:txBody>
      </p:sp>
      <p:cxnSp>
        <p:nvCxnSpPr>
          <p:cNvPr id="26" name="מחבר חץ ישר 25"/>
          <p:cNvCxnSpPr>
            <a:stCxn id="15" idx="1"/>
            <a:endCxn id="16" idx="1"/>
          </p:cNvCxnSpPr>
          <p:nvPr/>
        </p:nvCxnSpPr>
        <p:spPr>
          <a:xfrm flipH="1">
            <a:off x="4860032" y="1957482"/>
            <a:ext cx="473986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/>
          <p:cNvCxnSpPr>
            <a:stCxn id="16" idx="1"/>
            <a:endCxn id="18" idx="1"/>
          </p:cNvCxnSpPr>
          <p:nvPr/>
        </p:nvCxnSpPr>
        <p:spPr>
          <a:xfrm flipH="1">
            <a:off x="3077834" y="3325634"/>
            <a:ext cx="1782198" cy="1308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/>
          <p:cNvCxnSpPr>
            <a:stCxn id="18" idx="1"/>
          </p:cNvCxnSpPr>
          <p:nvPr/>
        </p:nvCxnSpPr>
        <p:spPr>
          <a:xfrm flipH="1" flipV="1">
            <a:off x="2915816" y="2641558"/>
            <a:ext cx="162018" cy="1992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מחבר חץ ישר 32"/>
          <p:cNvCxnSpPr/>
          <p:nvPr/>
        </p:nvCxnSpPr>
        <p:spPr>
          <a:xfrm>
            <a:off x="2915816" y="2605554"/>
            <a:ext cx="194421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51920" y="2713820"/>
            <a:ext cx="2520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4</a:t>
            </a:r>
            <a:endParaRPr lang="he-IL" dirty="0"/>
          </a:p>
        </p:txBody>
      </p:sp>
      <p:cxnSp>
        <p:nvCxnSpPr>
          <p:cNvPr id="36" name="מחבר חץ ישר 35"/>
          <p:cNvCxnSpPr>
            <a:endCxn id="15" idx="1"/>
          </p:cNvCxnSpPr>
          <p:nvPr/>
        </p:nvCxnSpPr>
        <p:spPr>
          <a:xfrm flipV="1">
            <a:off x="2996825" y="1957482"/>
            <a:ext cx="2337193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טבלה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46165"/>
              </p:ext>
            </p:extLst>
          </p:nvPr>
        </p:nvGraphicFramePr>
        <p:xfrm>
          <a:off x="3491880" y="4957489"/>
          <a:ext cx="5507505" cy="1854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01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C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B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 smtClean="0">
                          <a:sym typeface="Symbol"/>
                        </a:rPr>
                        <a:t>0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 smtClean="0">
                          <a:sym typeface="Symbol"/>
                        </a:rPr>
                        <a:t>0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B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-3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 smtClean="0">
                          <a:sym typeface="Symbol"/>
                        </a:rPr>
                        <a:t>0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 smtClean="0">
                          <a:sym typeface="Symbol"/>
                        </a:rPr>
                        <a:t>0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>
                          <a:sym typeface="Symbol"/>
                        </a:rPr>
                        <a:t>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-2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D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8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תרגיל: שחזור מסלול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כתבו אלגוריתם שמקבל את </a:t>
            </a:r>
            <a:r>
              <a:rPr lang="en-US" dirty="0" smtClean="0">
                <a:sym typeface="Symbol" panose="05050102010706020507" pitchFamily="18" charset="2"/>
              </a:rPr>
              <a:t></a:t>
            </a:r>
            <a:r>
              <a:rPr lang="en-US" baseline="30000" dirty="0" smtClean="0">
                <a:sym typeface="Symbol" panose="05050102010706020507" pitchFamily="18" charset="2"/>
              </a:rPr>
              <a:t>(n)</a:t>
            </a:r>
            <a:r>
              <a:rPr lang="he-IL" dirty="0" smtClean="0">
                <a:sym typeface="Symbol" panose="05050102010706020507" pitchFamily="18" charset="2"/>
              </a:rPr>
              <a:t> ואת </a:t>
            </a:r>
            <a:r>
              <a:rPr lang="en-US" dirty="0" err="1" smtClean="0">
                <a:sym typeface="Symbol" panose="05050102010706020507" pitchFamily="18" charset="2"/>
              </a:rPr>
              <a:t>i,j</a:t>
            </a:r>
            <a:r>
              <a:rPr lang="he-IL" dirty="0" smtClean="0">
                <a:sym typeface="Symbol" panose="05050102010706020507" pitchFamily="18" charset="2"/>
              </a:rPr>
              <a:t> ומדפיס את המסלול הקצר ביותר בין </a:t>
            </a:r>
            <a:r>
              <a:rPr lang="en-US" dirty="0" err="1" smtClean="0">
                <a:sym typeface="Symbol" panose="05050102010706020507" pitchFamily="18" charset="2"/>
              </a:rPr>
              <a:t>i</a:t>
            </a:r>
            <a:r>
              <a:rPr lang="he-IL" dirty="0" smtClean="0">
                <a:sym typeface="Symbol" panose="05050102010706020507" pitchFamily="18" charset="2"/>
              </a:rPr>
              <a:t> ל-</a:t>
            </a:r>
            <a:r>
              <a:rPr lang="en-US" dirty="0" smtClean="0">
                <a:sym typeface="Symbol" panose="05050102010706020507" pitchFamily="18" charset="2"/>
              </a:rPr>
              <a:t>j</a:t>
            </a:r>
            <a:r>
              <a:rPr lang="he-IL" dirty="0" smtClean="0">
                <a:sym typeface="Symbol" panose="05050102010706020507" pitchFamily="18" charset="2"/>
              </a:rPr>
              <a:t> על פי השמור במטריצה </a:t>
            </a:r>
            <a:r>
              <a:rPr lang="en-US" dirty="0">
                <a:sym typeface="Symbol" panose="05050102010706020507" pitchFamily="18" charset="2"/>
              </a:rPr>
              <a:t></a:t>
            </a:r>
            <a:r>
              <a:rPr lang="en-US" baseline="30000" dirty="0">
                <a:sym typeface="Symbol" panose="05050102010706020507" pitchFamily="18" charset="2"/>
              </a:rPr>
              <a:t>(n)</a:t>
            </a:r>
            <a:r>
              <a:rPr lang="he-IL" dirty="0">
                <a:sym typeface="Symbol" panose="05050102010706020507" pitchFamily="18" charset="2"/>
              </a:rPr>
              <a:t> </a:t>
            </a:r>
            <a:r>
              <a:rPr lang="he-IL" dirty="0" smtClean="0">
                <a:sym typeface="Symbol" panose="05050102010706020507" pitchFamily="18" charset="2"/>
              </a:rPr>
              <a:t>.</a:t>
            </a:r>
          </a:p>
          <a:p>
            <a:pPr marL="0" indent="0">
              <a:buNone/>
            </a:pPr>
            <a:endParaRPr lang="he-IL" baseline="30000" dirty="0">
              <a:sym typeface="Symbol" panose="05050102010706020507" pitchFamily="18" charset="2"/>
            </a:endParaRPr>
          </a:p>
          <a:p>
            <a:pPr marL="0" indent="0" algn="l" rtl="0">
              <a:buNone/>
            </a:pPr>
            <a:r>
              <a:rPr lang="en-US" sz="2000" dirty="0" err="1" smtClean="0">
                <a:sym typeface="Symbol" panose="05050102010706020507" pitchFamily="18" charset="2"/>
              </a:rPr>
              <a:t>PrintShortest</a:t>
            </a:r>
            <a:r>
              <a:rPr lang="en-US" sz="2000" dirty="0" smtClean="0">
                <a:sym typeface="Symbol" panose="05050102010706020507" pitchFamily="18" charset="2"/>
              </a:rPr>
              <a:t>(</a:t>
            </a:r>
            <a:r>
              <a:rPr lang="he-IL" sz="2000" dirty="0" smtClean="0">
                <a:sym typeface="Symbol" panose="05050102010706020507" pitchFamily="18" charset="2"/>
              </a:rPr>
              <a:t> </a:t>
            </a:r>
            <a:r>
              <a:rPr lang="en-US" sz="2000" dirty="0" smtClean="0">
                <a:sym typeface="Symbol" panose="05050102010706020507" pitchFamily="18" charset="2"/>
              </a:rPr>
              <a:t>,</a:t>
            </a:r>
            <a:r>
              <a:rPr lang="en-US" sz="2000" dirty="0" err="1">
                <a:sym typeface="Symbol" panose="05050102010706020507" pitchFamily="18" charset="2"/>
              </a:rPr>
              <a:t>i</a:t>
            </a:r>
            <a:r>
              <a:rPr lang="en-US" sz="2000" dirty="0" err="1" smtClean="0">
                <a:sym typeface="Symbol" panose="05050102010706020507" pitchFamily="18" charset="2"/>
              </a:rPr>
              <a:t>,j</a:t>
            </a:r>
            <a:r>
              <a:rPr lang="en-US" sz="2000" dirty="0" smtClean="0">
                <a:sym typeface="Symbol" panose="05050102010706020507" pitchFamily="18" charset="2"/>
              </a:rPr>
              <a:t>)</a:t>
            </a:r>
          </a:p>
          <a:p>
            <a:pPr marL="0" indent="0" algn="l" rtl="0">
              <a:buNone/>
            </a:pPr>
            <a:r>
              <a:rPr lang="en-US" sz="2000" dirty="0" smtClean="0">
                <a:sym typeface="Symbol" panose="05050102010706020507" pitchFamily="18" charset="2"/>
              </a:rPr>
              <a:t>If (</a:t>
            </a:r>
            <a:r>
              <a:rPr lang="en-US" sz="2000" dirty="0" err="1" smtClean="0">
                <a:sym typeface="Symbol" panose="05050102010706020507" pitchFamily="18" charset="2"/>
              </a:rPr>
              <a:t>i</a:t>
            </a:r>
            <a:r>
              <a:rPr lang="en-US" sz="2000" dirty="0" smtClean="0">
                <a:sym typeface="Symbol" panose="05050102010706020507" pitchFamily="18" charset="2"/>
              </a:rPr>
              <a:t>==j) print </a:t>
            </a:r>
            <a:r>
              <a:rPr lang="en-US" sz="2000" dirty="0" err="1" smtClean="0">
                <a:sym typeface="Symbol" panose="05050102010706020507" pitchFamily="18" charset="2"/>
              </a:rPr>
              <a:t>i</a:t>
            </a:r>
            <a:endParaRPr lang="en-US" sz="2000" dirty="0" smtClean="0">
              <a:sym typeface="Symbol" panose="05050102010706020507" pitchFamily="18" charset="2"/>
            </a:endParaRPr>
          </a:p>
          <a:p>
            <a:pPr marL="0" indent="0" algn="l" rtl="0">
              <a:buNone/>
            </a:pPr>
            <a:r>
              <a:rPr lang="en-US" sz="2000" dirty="0" smtClean="0">
                <a:sym typeface="Symbol" panose="05050102010706020507" pitchFamily="18" charset="2"/>
              </a:rPr>
              <a:t>Else if ((</a:t>
            </a:r>
            <a:r>
              <a:rPr lang="en-US" sz="2000" dirty="0" err="1" smtClean="0">
                <a:sym typeface="Symbol" panose="05050102010706020507" pitchFamily="18" charset="2"/>
              </a:rPr>
              <a:t>i,j</a:t>
            </a:r>
            <a:r>
              <a:rPr lang="en-US" sz="2000" dirty="0" smtClean="0">
                <a:sym typeface="Symbol" panose="05050102010706020507" pitchFamily="18" charset="2"/>
              </a:rPr>
              <a:t>)==nil) print “no path”</a:t>
            </a:r>
          </a:p>
          <a:p>
            <a:pPr marL="0" indent="0" algn="l" rtl="0">
              <a:buNone/>
            </a:pPr>
            <a:r>
              <a:rPr lang="en-US" sz="2000" dirty="0" smtClean="0">
                <a:sym typeface="Symbol" panose="05050102010706020507" pitchFamily="18" charset="2"/>
              </a:rPr>
              <a:t>Else</a:t>
            </a:r>
          </a:p>
          <a:p>
            <a:pPr marL="0" indent="0" algn="l" rtl="0">
              <a:buNone/>
            </a:pP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 smtClean="0">
                <a:sym typeface="Symbol" panose="05050102010706020507" pitchFamily="18" charset="2"/>
              </a:rPr>
              <a:t>    </a:t>
            </a:r>
            <a:r>
              <a:rPr lang="en-US" sz="2000" dirty="0" err="1">
                <a:sym typeface="Symbol" panose="05050102010706020507" pitchFamily="18" charset="2"/>
              </a:rPr>
              <a:t>PrintShortest</a:t>
            </a:r>
            <a:r>
              <a:rPr lang="en-US" sz="2000" dirty="0">
                <a:sym typeface="Symbol" panose="05050102010706020507" pitchFamily="18" charset="2"/>
              </a:rPr>
              <a:t>(</a:t>
            </a:r>
            <a:r>
              <a:rPr lang="he-IL" sz="200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,</a:t>
            </a:r>
            <a:r>
              <a:rPr lang="en-US" sz="2000" dirty="0" err="1">
                <a:sym typeface="Symbol" panose="05050102010706020507" pitchFamily="18" charset="2"/>
              </a:rPr>
              <a:t>i</a:t>
            </a:r>
            <a:r>
              <a:rPr lang="en-US" sz="2000" dirty="0" smtClean="0">
                <a:sym typeface="Symbol" panose="05050102010706020507" pitchFamily="18" charset="2"/>
              </a:rPr>
              <a:t>, </a:t>
            </a:r>
            <a:r>
              <a:rPr lang="he-IL" sz="2000" dirty="0" smtClean="0">
                <a:sym typeface="Symbol" panose="05050102010706020507" pitchFamily="18" charset="2"/>
              </a:rPr>
              <a:t> </a:t>
            </a:r>
            <a:r>
              <a:rPr lang="en-US" sz="2000" dirty="0" smtClean="0">
                <a:sym typeface="Symbol" panose="05050102010706020507" pitchFamily="18" charset="2"/>
              </a:rPr>
              <a:t>(</a:t>
            </a:r>
            <a:r>
              <a:rPr lang="en-US" sz="2000" dirty="0" err="1" smtClean="0">
                <a:sym typeface="Symbol" panose="05050102010706020507" pitchFamily="18" charset="2"/>
              </a:rPr>
              <a:t>i,j</a:t>
            </a:r>
            <a:r>
              <a:rPr lang="en-US" sz="2000" dirty="0" smtClean="0">
                <a:sym typeface="Symbol" panose="05050102010706020507" pitchFamily="18" charset="2"/>
              </a:rPr>
              <a:t>))</a:t>
            </a:r>
          </a:p>
          <a:p>
            <a:pPr marL="0" indent="0" algn="l" rtl="0">
              <a:buNone/>
            </a:pP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 smtClean="0">
                <a:sym typeface="Symbol" panose="05050102010706020507" pitchFamily="18" charset="2"/>
              </a:rPr>
              <a:t>    print j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 algn="l" rtl="0"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pPr marL="0" indent="0" algn="l" rtl="0">
              <a:buNone/>
            </a:pPr>
            <a:endParaRPr lang="en-US" sz="2000" dirty="0" smtClean="0">
              <a:sym typeface="Symbol" panose="05050102010706020507" pitchFamily="18" charset="2"/>
            </a:endParaRPr>
          </a:p>
          <a:p>
            <a:pPr marL="0" indent="0" algn="l" rtl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99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סיכום: חישוב מרחקים למקור אחד</a:t>
            </a:r>
            <a:endParaRPr lang="he-IL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700808"/>
            <a:ext cx="3857318" cy="405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292080" y="5085184"/>
            <a:ext cx="1080120" cy="66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03848" y="5055127"/>
            <a:ext cx="576064" cy="66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2560" y="52292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סיכום: חישוב מרחקים מכל מקור לכל יעד</a:t>
            </a:r>
            <a:endParaRPr lang="he-IL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961455"/>
            <a:ext cx="3672408" cy="489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364088" y="5085184"/>
            <a:ext cx="8640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2"/>
          <p:cNvSpPr/>
          <p:nvPr/>
        </p:nvSpPr>
        <p:spPr>
          <a:xfrm>
            <a:off x="5076056" y="6032140"/>
            <a:ext cx="1152128" cy="70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131840" y="4960147"/>
            <a:ext cx="720080" cy="66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4707" y="5229200"/>
            <a:ext cx="106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O(V^2*E)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0124" y="3256001"/>
            <a:ext cx="720080" cy="66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37080" y="336109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O(V(V+E))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he-IL" dirty="0" smtClean="0"/>
              <a:t>עץ השבילים הקצרים ביותר</a:t>
            </a:r>
            <a:endParaRPr lang="he-IL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90223"/>
            <a:ext cx="5565055" cy="576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he-IL" dirty="0" smtClean="0"/>
              <a:t>תכונת תת מבנה </a:t>
            </a:r>
            <a:r>
              <a:rPr lang="he-IL" dirty="0" err="1" smtClean="0"/>
              <a:t>אופטימלי</a:t>
            </a:r>
            <a:endParaRPr lang="he-IL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5328592" cy="531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407019" y="2532380"/>
            <a:ext cx="2391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j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6851823" y="3409496"/>
            <a:ext cx="2391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j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775</Words>
  <Application>Microsoft Office PowerPoint</Application>
  <PresentationFormat>On-screen Show (4:3)</PresentationFormat>
  <Paragraphs>148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Courier New</vt:lpstr>
      <vt:lpstr>Symbol</vt:lpstr>
      <vt:lpstr>Times New Roman</vt:lpstr>
      <vt:lpstr>ערכת נושא Office</vt:lpstr>
      <vt:lpstr>מסלולים קצרים ממקור יחיד לכל היעדים מסלולים קצרים מכל המקורות לכל היעדים</vt:lpstr>
      <vt:lpstr>PowerPoint Presentation</vt:lpstr>
      <vt:lpstr>הגדרת הבעיה</vt:lpstr>
      <vt:lpstr>גרסאות שונות</vt:lpstr>
      <vt:lpstr>צלעות עם משקל שלילי</vt:lpstr>
      <vt:lpstr>מעגל עם סכום משקולות שלילי</vt:lpstr>
      <vt:lpstr>יצוג של מסלולים קצרים ביותר</vt:lpstr>
      <vt:lpstr>עץ השבילים הקצרים ביותר</vt:lpstr>
      <vt:lpstr>תכונת תת מבנה אופטימלי</vt:lpstr>
      <vt:lpstr>תכונות המסלול הקצר</vt:lpstr>
      <vt:lpstr>PowerPoint Presentation</vt:lpstr>
      <vt:lpstr>PowerPoint Presentation</vt:lpstr>
      <vt:lpstr>מרכיבים בסיסיים של האלגוריתמים למציאת מסלול קצר</vt:lpstr>
      <vt:lpstr>Relaxation</vt:lpstr>
      <vt:lpstr>תכונות של relax</vt:lpstr>
      <vt:lpstr>PowerPoint Presentation</vt:lpstr>
      <vt:lpstr>תכונות של relax</vt:lpstr>
      <vt:lpstr>המשך</vt:lpstr>
      <vt:lpstr>עצים של שבילים קצרים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Algorithm</vt:lpstr>
      <vt:lpstr>דוגמא</vt:lpstr>
      <vt:lpstr>דוגמא - המשך</vt:lpstr>
      <vt:lpstr>אלגוריתם דיקסטרה - נכונות</vt:lpstr>
      <vt:lpstr>נכונות - המשך</vt:lpstr>
      <vt:lpstr>נכונות - המשך</vt:lpstr>
      <vt:lpstr>מדוע דיקסטרה לא בהכרח יחזיר פתרון אופטימלי בגרף שיש בו משקולות שליליים?</vt:lpstr>
      <vt:lpstr>זמן ריצה של דייקסטרה</vt:lpstr>
      <vt:lpstr>PowerPoint Presentation</vt:lpstr>
      <vt:lpstr>ומה כאשר גרף עם משקולות שליליות?</vt:lpstr>
      <vt:lpstr>אלגוריתם בלמן-פורד</vt:lpstr>
      <vt:lpstr>אלגוריתם בלמן-פורד: זמן ריצה</vt:lpstr>
      <vt:lpstr>עקרון האלגוריתם</vt:lpstr>
      <vt:lpstr>PowerPoint Presentation</vt:lpstr>
      <vt:lpstr>הוכחה</vt:lpstr>
      <vt:lpstr>PowerPoint Presentation</vt:lpstr>
      <vt:lpstr>מקרה 2</vt:lpstr>
      <vt:lpstr>דוגמא </vt:lpstr>
      <vt:lpstr>PowerPoint Presentation</vt:lpstr>
      <vt:lpstr>מקרה מיוחד: גרף מכוון ללא מעגלים</vt:lpstr>
      <vt:lpstr>DAG Shortest Path</vt:lpstr>
      <vt:lpstr>DAG Shortest Path</vt:lpstr>
      <vt:lpstr>דוגמא</vt:lpstr>
      <vt:lpstr>שבילים קצרים ביותר בגרף מכוון ללא מעגלים</vt:lpstr>
      <vt:lpstr>הוכחה</vt:lpstr>
      <vt:lpstr>שימוש של האלגוריתם</vt:lpstr>
      <vt:lpstr>מסלולים קצרים מכל מקור לכל יעד</vt:lpstr>
      <vt:lpstr>הגדרת הבעיה</vt:lpstr>
      <vt:lpstr>PowerPoint Presentation</vt:lpstr>
      <vt:lpstr>זמן ריצה</vt:lpstr>
      <vt:lpstr>PowerPoint Presentation</vt:lpstr>
      <vt:lpstr>נוסחה רקורסיבית</vt:lpstr>
      <vt:lpstr>נוסחה רקורסיבית</vt:lpstr>
      <vt:lpstr>אלגוריתם פלויד-וורשל</vt:lpstr>
      <vt:lpstr>אלגוריתם פלויד-וורשל</vt:lpstr>
      <vt:lpstr>אלגוריתם פלויד-וורשל</vt:lpstr>
      <vt:lpstr>הסבר האלגוריתם</vt:lpstr>
      <vt:lpstr>דוגמא</vt:lpstr>
      <vt:lpstr>דוגמת הרצה</vt:lpstr>
      <vt:lpstr>דוגמת הרצה</vt:lpstr>
      <vt:lpstr>דוגמא</vt:lpstr>
      <vt:lpstr>נכונות אלגוריתם פלויד-וורשל</vt:lpstr>
      <vt:lpstr>המשך</vt:lpstr>
      <vt:lpstr>PowerPoint Presentation</vt:lpstr>
      <vt:lpstr>סיבוכיות פלויד-וורשל</vt:lpstr>
      <vt:lpstr>כאשר האלגוריתם מופעל על גרף עם מעגל שלילי....</vt:lpstr>
      <vt:lpstr>דוגמא לגרף עם מעגל שלילי</vt:lpstr>
      <vt:lpstr>תרגיל: שחזור מסלול</vt:lpstr>
      <vt:lpstr>סיכום: חישוב מרחקים למקור אחד</vt:lpstr>
      <vt:lpstr>סיכום: חישוב מרחקים מכל מקור לכל יעד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מסלולים קצרים ממקור יחיד</dc:title>
  <dc:creator>לקוח מאושר</dc:creator>
  <cp:lastModifiedBy>%username%</cp:lastModifiedBy>
  <cp:revision>66</cp:revision>
  <dcterms:created xsi:type="dcterms:W3CDTF">2013-11-03T17:19:39Z</dcterms:created>
  <dcterms:modified xsi:type="dcterms:W3CDTF">2017-05-03T16:24:15Z</dcterms:modified>
</cp:coreProperties>
</file>